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10.svg" ContentType="image/svg+xml"/>
  <Override PartName="/ppt/media/image3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</p:sldIdLst>
  <p:sldSz cx="18288000" cy="10287000"/>
  <p:notesSz cx="6858000" cy="9144000"/>
  <p:embeddedFontLst>
    <p:embeddedFont>
      <p:font typeface="Lato Black" panose="020F0A02020204030203" pitchFamily="34" charset="0"/>
      <p:bold r:id="rId9"/>
      <p:boldItalic r:id="rId10"/>
    </p:embeddedFont>
    <p:embeddedFont>
      <p:font typeface="Open Sauce" panose="020B0604020202020204" charset="0"/>
      <p:regular r:id="rId11"/>
    </p:embeddedFont>
    <p:embeddedFont>
      <p:font typeface="Open Sauce Bold" panose="020B0604020202020204" charset="0"/>
      <p:regular r:id="rId12"/>
    </p:embeddedFont>
    <p:embeddedFont>
      <p:font typeface="Open Sauce Semi-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97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9" d="100"/>
          <a:sy n="59" d="100"/>
        </p:scale>
        <p:origin x="54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font" Target="fonts/font1.fntdata"/><Relationship Id="rId10" Type="http://schemas.openxmlformats.org/officeDocument/2006/relationships/font" Target="fonts/font2.fntdata"/><Relationship Id="rId11" Type="http://schemas.openxmlformats.org/officeDocument/2006/relationships/font" Target="fonts/font3.fntdata"/><Relationship Id="rId12" Type="http://schemas.openxmlformats.org/officeDocument/2006/relationships/font" Target="fonts/font4.fntdata"/><Relationship Id="rId13" Type="http://schemas.openxmlformats.org/officeDocument/2006/relationships/font" Target="fonts/font5.fntdata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image1.png>
</file>

<file path=ppt/media/image10.sv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jpeg"/><Relationship Id="rId4" Type="http://schemas.openxmlformats.org/officeDocument/2006/relationships/image" Target="../media/image2.png"/><Relationship Id="rId5" Type="http://schemas.openxmlformats.org/officeDocument/2006/relationships/image" Target="../media/image3.sv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jpeg"/><Relationship Id="rId4" Type="http://schemas.openxmlformats.org/officeDocument/2006/relationships/image" Target="../media/image2.png"/><Relationship Id="rId5" Type="http://schemas.openxmlformats.org/officeDocument/2006/relationships/image" Target="../media/image3.sv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6.jpeg"/><Relationship Id="rId4" Type="http://schemas.openxmlformats.org/officeDocument/2006/relationships/image" Target="../media/image2.png"/><Relationship Id="rId5" Type="http://schemas.openxmlformats.org/officeDocument/2006/relationships/image" Target="../media/image3.sv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image" Target="../media/image2.png"/><Relationship Id="rId6" Type="http://schemas.openxmlformats.org/officeDocument/2006/relationships/image" Target="../media/image3.sv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image" Target="../media/image10.sv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sv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9144000" y="-7140528"/>
            <a:ext cx="15691283" cy="15691283"/>
          </a:xfrm>
          <a:custGeom>
            <a:avLst/>
            <a:gdLst/>
            <a:ahLst/>
            <a:cxnLst/>
            <a:rect l="l" t="t" r="r" b="b"/>
            <a:pathLst>
              <a:path w="15691283" h="15691283">
                <a:moveTo>
                  <a:pt x="0" y="0"/>
                </a:moveTo>
                <a:lnTo>
                  <a:pt x="15691283" y="0"/>
                </a:lnTo>
                <a:lnTo>
                  <a:pt x="15691283" y="15691283"/>
                </a:lnTo>
                <a:lnTo>
                  <a:pt x="0" y="156912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PitchDeck"/>
          <p:cNvSpPr txBox="1"/>
          <p:nvPr/>
        </p:nvSpPr>
        <p:spPr>
          <a:xfrm>
            <a:off x="1028700" y="6009135"/>
            <a:ext cx="16764733" cy="2541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183"/>
              </a:lnSpc>
            </a:pPr>
            <a:r>
              <a:rPr lang="en-US" sz="21392" b="1" dirty="0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Pitch Deck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89767" y="8522180"/>
            <a:ext cx="1506152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59"/>
              </a:lnSpc>
            </a:pPr>
            <a:r>
              <a:rPr lang="en-US" sz="1399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Address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89767" y="8850531"/>
            <a:ext cx="2804790" cy="198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  <a:spcBef>
                <a:spcPct val="0"/>
              </a:spcBef>
            </a:pPr>
            <a:r>
              <a:rPr lang="en-US" sz="120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123 Anywhere St.,  Any City, ST 12345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8522180"/>
            <a:ext cx="1047060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59"/>
              </a:lnSpc>
            </a:pPr>
            <a:r>
              <a:rPr lang="en-US" sz="1399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Telephone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8850531"/>
            <a:ext cx="1158503" cy="198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 dirty="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+123-456-7890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397121" y="8522180"/>
            <a:ext cx="1552346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59"/>
              </a:lnSpc>
            </a:pPr>
            <a:r>
              <a:rPr lang="en-US" sz="1399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Website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397121" y="8850531"/>
            <a:ext cx="1884660" cy="198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www.reallygreatsite.com </a:t>
            </a:r>
          </a:p>
        </p:txBody>
      </p:sp>
      <p:sp>
        <p:nvSpPr>
          <p:cNvPr id="2" name="CompanyName">
            <a:extLst>
              <a:ext uri="{FF2B5EF4-FFF2-40B4-BE49-F238E27FC236}">
                <a16:creationId xmlns:a16="http://schemas.microsoft.com/office/drawing/2014/main" id="{261DAAC8-8C9C-71DB-C410-54EC409EE5FF}"/>
              </a:ext>
            </a:extLst>
          </p:cNvPr>
          <p:cNvSpPr txBox="1"/>
          <p:nvPr/>
        </p:nvSpPr>
        <p:spPr>
          <a:xfrm>
            <a:off x="1676400" y="723900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229799"/>
                </a:solidFill>
                <a:latin typeface="Lato Black" panose="020F0A02020204030203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FoodieFinder</a:t>
            </a:r>
            <a:endParaRPr lang="en-US" sz="3200" dirty="0">
              <a:solidFill>
                <a:srgbClr val="229799"/>
              </a:solidFill>
              <a:latin typeface="Lato Black" panose="020F0A02020204030203" pitchFamily="34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11" name="Logo"/>
          <p:cNvSpPr/>
          <p:nvPr/>
        </p:nvSpPr>
        <p:spPr>
          <a:xfrm>
            <a:off x="914400" y="677899"/>
            <a:ext cx="640983" cy="630776"/>
          </a:xfrm>
          <a:custGeom>
            <a:avLst/>
            <a:gdLst/>
            <a:ahLst/>
            <a:cxnLst/>
            <a:rect l="l" t="t" r="r" b="b"/>
            <a:pathLst>
              <a:path w="268555" h="268555">
                <a:moveTo>
                  <a:pt x="0" y="0"/>
                </a:moveTo>
                <a:lnTo>
                  <a:pt x="268556" y="0"/>
                </a:lnTo>
                <a:lnTo>
                  <a:pt x="268556" y="268555"/>
                </a:lnTo>
                <a:lnTo>
                  <a:pt x="0" y="2685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50795" y="-4232744"/>
            <a:ext cx="9376244" cy="9376244"/>
          </a:xfrm>
          <a:custGeom>
            <a:avLst/>
            <a:gdLst/>
            <a:ahLst/>
            <a:cxnLst/>
            <a:rect l="l" t="t" r="r" b="b"/>
            <a:pathLst>
              <a:path w="9376244" h="9376244">
                <a:moveTo>
                  <a:pt x="0" y="0"/>
                </a:moveTo>
                <a:lnTo>
                  <a:pt x="9376244" y="0"/>
                </a:lnTo>
                <a:lnTo>
                  <a:pt x="9376244" y="9376244"/>
                </a:lnTo>
                <a:lnTo>
                  <a:pt x="0" y="93762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9837400" y="1817741"/>
            <a:ext cx="8450600" cy="7440559"/>
            <a:chOff x="0" y="0"/>
            <a:chExt cx="11267467" cy="9920746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7409" r="7409"/>
            <a:stretch>
              <a:fillRect/>
            </a:stretch>
          </p:blipFill>
          <p:spPr>
            <a:xfrm>
              <a:off x="0" y="0"/>
              <a:ext cx="11267467" cy="9920746"/>
            </a:xfrm>
            <a:prstGeom prst="rect">
              <a:avLst/>
            </a:prstGeom>
          </p:spPr>
        </p:pic>
      </p:grpSp>
      <p:sp>
        <p:nvSpPr>
          <p:cNvPr id="5" name="TextBox 5"/>
          <p:cNvSpPr txBox="1"/>
          <p:nvPr/>
        </p:nvSpPr>
        <p:spPr>
          <a:xfrm>
            <a:off x="1028700" y="2881799"/>
            <a:ext cx="8808700" cy="2627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68"/>
              </a:lnSpc>
            </a:pPr>
            <a:r>
              <a:rPr lang="en-US" sz="11610" b="1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About Our Company</a:t>
            </a:r>
          </a:p>
        </p:txBody>
      </p:sp>
      <p:sp>
        <p:nvSpPr>
          <p:cNvPr id="10" name="About"/>
          <p:cNvSpPr txBox="1"/>
          <p:nvPr/>
        </p:nvSpPr>
        <p:spPr>
          <a:xfrm>
            <a:off x="1027666" y="6057900"/>
            <a:ext cx="6825727" cy="1851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dirty="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FoodieFinder is revolutionizing the way food lovers discover dining experiences through a cutting-edge mobile app that leverages AI technology to deliver personalized recommendations.</a:t>
            </a:r>
          </a:p>
        </p:txBody>
      </p:sp>
      <p:sp>
        <p:nvSpPr>
          <p:cNvPr id="6" name="CompanyName">
            <a:extLst>
              <a:ext uri="{FF2B5EF4-FFF2-40B4-BE49-F238E27FC236}">
                <a16:creationId xmlns:a16="http://schemas.microsoft.com/office/drawing/2014/main" id="{ACE49F25-810D-7C35-DD17-74A516F37037}"/>
              </a:ext>
            </a:extLst>
          </p:cNvPr>
          <p:cNvSpPr txBox="1"/>
          <p:nvPr/>
        </p:nvSpPr>
        <p:spPr>
          <a:xfrm>
            <a:off x="1676400" y="723900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229799"/>
                </a:solidFill>
                <a:latin typeface="Lato Black" panose="020F0A02020204030203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FoodieFinder</a:t>
            </a:r>
            <a:endParaRPr lang="en-US" sz="3200" dirty="0">
              <a:solidFill>
                <a:srgbClr val="229799"/>
              </a:solidFill>
              <a:latin typeface="Lato Black" panose="020F0A02020204030203" pitchFamily="34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1ABEE4B-3881-9635-24BE-62F9FE7EE204}"/>
              </a:ext>
            </a:extLst>
          </p:cNvPr>
          <p:cNvSpPr/>
          <p:nvPr/>
        </p:nvSpPr>
        <p:spPr>
          <a:xfrm>
            <a:off x="914400" y="677899"/>
            <a:ext cx="640983" cy="630776"/>
          </a:xfrm>
          <a:custGeom>
            <a:avLst/>
            <a:gdLst/>
            <a:ahLst/>
            <a:cxnLst/>
            <a:rect l="l" t="t" r="r" b="b"/>
            <a:pathLst>
              <a:path w="268555" h="268555">
                <a:moveTo>
                  <a:pt x="0" y="0"/>
                </a:moveTo>
                <a:lnTo>
                  <a:pt x="268556" y="0"/>
                </a:lnTo>
                <a:lnTo>
                  <a:pt x="268556" y="268555"/>
                </a:lnTo>
                <a:lnTo>
                  <a:pt x="0" y="2685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8531022" y="4172060"/>
            <a:ext cx="417145" cy="208572"/>
            <a:chOff x="0" y="0"/>
            <a:chExt cx="812800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450600" y="6211726"/>
            <a:ext cx="417145" cy="208572"/>
            <a:chOff x="0" y="0"/>
            <a:chExt cx="812800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450600" y="8091087"/>
            <a:ext cx="417145" cy="208572"/>
            <a:chOff x="0" y="0"/>
            <a:chExt cx="812800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2250795" y="-4232744"/>
            <a:ext cx="9376244" cy="9376244"/>
          </a:xfrm>
          <a:custGeom>
            <a:avLst/>
            <a:gdLst/>
            <a:ahLst/>
            <a:cxnLst/>
            <a:rect l="l" t="t" r="r" b="b"/>
            <a:pathLst>
              <a:path w="9376244" h="9376244">
                <a:moveTo>
                  <a:pt x="0" y="0"/>
                </a:moveTo>
                <a:lnTo>
                  <a:pt x="9376244" y="0"/>
                </a:lnTo>
                <a:lnTo>
                  <a:pt x="9376244" y="9376244"/>
                </a:lnTo>
                <a:lnTo>
                  <a:pt x="0" y="93762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3" name="Group 13"/>
          <p:cNvGrpSpPr/>
          <p:nvPr/>
        </p:nvGrpSpPr>
        <p:grpSpPr>
          <a:xfrm>
            <a:off x="0" y="2222556"/>
            <a:ext cx="7686013" cy="8064444"/>
            <a:chOff x="0" y="0"/>
            <a:chExt cx="10248017" cy="10752592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/>
            <a:srcRect l="18191" r="18191"/>
            <a:stretch>
              <a:fillRect/>
            </a:stretch>
          </p:blipFill>
          <p:spPr>
            <a:xfrm>
              <a:off x="0" y="0"/>
              <a:ext cx="10248017" cy="10752592"/>
            </a:xfrm>
            <a:prstGeom prst="rect">
              <a:avLst/>
            </a:prstGeom>
          </p:spPr>
        </p:pic>
      </p:grpSp>
      <p:sp>
        <p:nvSpPr>
          <p:cNvPr id="17" name="TextBox 17"/>
          <p:cNvSpPr txBox="1"/>
          <p:nvPr/>
        </p:nvSpPr>
        <p:spPr>
          <a:xfrm>
            <a:off x="8450600" y="2376972"/>
            <a:ext cx="8808700" cy="1376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68"/>
              </a:lnSpc>
            </a:pPr>
            <a:r>
              <a:rPr lang="en-US" sz="11610" b="1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Problems</a:t>
            </a:r>
          </a:p>
        </p:txBody>
      </p:sp>
      <p:sp>
        <p:nvSpPr>
          <p:cNvPr id="18" name="Problem2_Heading"/>
          <p:cNvSpPr txBox="1"/>
          <p:nvPr/>
        </p:nvSpPr>
        <p:spPr>
          <a:xfrm>
            <a:off x="9046641" y="6109333"/>
            <a:ext cx="6955359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 dirty="0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Lack of Personalization</a:t>
            </a:r>
          </a:p>
        </p:txBody>
      </p:sp>
      <p:sp>
        <p:nvSpPr>
          <p:cNvPr id="19" name="Problem2_Text"/>
          <p:cNvSpPr txBox="1"/>
          <p:nvPr/>
        </p:nvSpPr>
        <p:spPr>
          <a:xfrm>
            <a:off x="8450600" y="6641753"/>
            <a:ext cx="8516426" cy="73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dirty="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Traditional restaurant guides fail to provide personalized recommendations, leaving food lovers unsatisfied with generic suggestions.</a:t>
            </a:r>
          </a:p>
        </p:txBody>
      </p:sp>
      <p:sp>
        <p:nvSpPr>
          <p:cNvPr id="20" name="Problem1_Heading"/>
          <p:cNvSpPr txBox="1"/>
          <p:nvPr/>
        </p:nvSpPr>
        <p:spPr>
          <a:xfrm>
            <a:off x="9127063" y="4069667"/>
            <a:ext cx="7183959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 dirty="0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Overwhelming Choices</a:t>
            </a:r>
          </a:p>
        </p:txBody>
      </p:sp>
      <p:sp>
        <p:nvSpPr>
          <p:cNvPr id="21" name="Problem1_Text"/>
          <p:cNvSpPr txBox="1"/>
          <p:nvPr/>
        </p:nvSpPr>
        <p:spPr>
          <a:xfrm>
            <a:off x="8531022" y="4602087"/>
            <a:ext cx="8516426" cy="73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dirty="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Users often feel lost among countless dining options, making it challenging to discover suitable restaurants that match their preferences.</a:t>
            </a:r>
          </a:p>
        </p:txBody>
      </p:sp>
      <p:sp>
        <p:nvSpPr>
          <p:cNvPr id="23" name="Problem3_Heading"/>
          <p:cNvSpPr txBox="1"/>
          <p:nvPr/>
        </p:nvSpPr>
        <p:spPr>
          <a:xfrm>
            <a:off x="9046641" y="7988693"/>
            <a:ext cx="6345759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 dirty="0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Inaccessible Information</a:t>
            </a:r>
          </a:p>
        </p:txBody>
      </p:sp>
      <p:sp>
        <p:nvSpPr>
          <p:cNvPr id="24" name="Problem3_Text"/>
          <p:cNvSpPr txBox="1"/>
          <p:nvPr/>
        </p:nvSpPr>
        <p:spPr>
          <a:xfrm>
            <a:off x="8450600" y="8521115"/>
            <a:ext cx="8516426" cy="73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dirty="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Finding real-time information about local dining options can be cumbersome, leading to missed opportunities for enjoyable experiences.</a:t>
            </a:r>
          </a:p>
        </p:txBody>
      </p:sp>
      <p:sp>
        <p:nvSpPr>
          <p:cNvPr id="2" name="CompanyName">
            <a:extLst>
              <a:ext uri="{FF2B5EF4-FFF2-40B4-BE49-F238E27FC236}">
                <a16:creationId xmlns:a16="http://schemas.microsoft.com/office/drawing/2014/main" id="{B489CC6C-B277-A720-E43F-10923A421003}"/>
              </a:ext>
            </a:extLst>
          </p:cNvPr>
          <p:cNvSpPr txBox="1"/>
          <p:nvPr/>
        </p:nvSpPr>
        <p:spPr>
          <a:xfrm>
            <a:off x="1676400" y="723900"/>
            <a:ext cx="51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229799"/>
                </a:solidFill>
                <a:latin typeface="Lato Black" panose="020F0A02020204030203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FoodieFinder</a:t>
            </a:r>
            <a:endParaRPr lang="en-US" sz="3200" dirty="0">
              <a:solidFill>
                <a:srgbClr val="229799"/>
              </a:solidFill>
              <a:latin typeface="Lato Black" panose="020F0A02020204030203" pitchFamily="34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15" name="Logo">
            <a:extLst>
              <a:ext uri="{FF2B5EF4-FFF2-40B4-BE49-F238E27FC236}">
                <a16:creationId xmlns:a16="http://schemas.microsoft.com/office/drawing/2014/main" id="{140C47EE-260D-FF7C-21BC-DFAD562A9D43}"/>
              </a:ext>
            </a:extLst>
          </p:cNvPr>
          <p:cNvSpPr/>
          <p:nvPr/>
        </p:nvSpPr>
        <p:spPr>
          <a:xfrm>
            <a:off x="914400" y="677899"/>
            <a:ext cx="640983" cy="630776"/>
          </a:xfrm>
          <a:custGeom>
            <a:avLst/>
            <a:gdLst/>
            <a:ahLst/>
            <a:cxnLst/>
            <a:rect l="l" t="t" r="r" b="b"/>
            <a:pathLst>
              <a:path w="268555" h="268555">
                <a:moveTo>
                  <a:pt x="0" y="0"/>
                </a:moveTo>
                <a:lnTo>
                  <a:pt x="268556" y="0"/>
                </a:lnTo>
                <a:lnTo>
                  <a:pt x="268556" y="268555"/>
                </a:lnTo>
                <a:lnTo>
                  <a:pt x="0" y="2685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028700" y="2135442"/>
            <a:ext cx="7711102" cy="1376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68"/>
              </a:lnSpc>
            </a:pPr>
            <a:r>
              <a:rPr lang="en-US" sz="11610" b="1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Solutions</a:t>
            </a:r>
          </a:p>
        </p:txBody>
      </p:sp>
      <p:sp>
        <p:nvSpPr>
          <p:cNvPr id="6" name="Solution_MainText"/>
          <p:cNvSpPr txBox="1"/>
          <p:nvPr/>
        </p:nvSpPr>
        <p:spPr>
          <a:xfrm>
            <a:off x="1028700" y="3549706"/>
            <a:ext cx="8614227" cy="73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FoodieFinder addresses these issues by offering a seamless platform that prioritizes personalization and convenience in food discovery.</a:t>
            </a:r>
          </a:p>
        </p:txBody>
      </p:sp>
      <p:sp>
        <p:nvSpPr>
          <p:cNvPr id="10" name="Freeform 10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250795" y="-4232744"/>
            <a:ext cx="9376244" cy="9376244"/>
          </a:xfrm>
          <a:custGeom>
            <a:avLst/>
            <a:gdLst/>
            <a:ahLst/>
            <a:cxnLst/>
            <a:rect l="l" t="t" r="r" b="b"/>
            <a:pathLst>
              <a:path w="9376244" h="9376244">
                <a:moveTo>
                  <a:pt x="0" y="0"/>
                </a:moveTo>
                <a:lnTo>
                  <a:pt x="9376244" y="0"/>
                </a:lnTo>
                <a:lnTo>
                  <a:pt x="9376244" y="9376244"/>
                </a:lnTo>
                <a:lnTo>
                  <a:pt x="0" y="93762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0" name="Group 30"/>
          <p:cNvGrpSpPr/>
          <p:nvPr/>
        </p:nvGrpSpPr>
        <p:grpSpPr>
          <a:xfrm>
            <a:off x="0" y="4734566"/>
            <a:ext cx="10424469" cy="4523734"/>
            <a:chOff x="0" y="0"/>
            <a:chExt cx="13899292" cy="6031645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/>
            <a:srcRect t="17433" b="17433"/>
            <a:stretch>
              <a:fillRect/>
            </a:stretch>
          </p:blipFill>
          <p:spPr>
            <a:xfrm>
              <a:off x="0" y="0"/>
              <a:ext cx="13899292" cy="6031645"/>
            </a:xfrm>
            <a:prstGeom prst="rect">
              <a:avLst/>
            </a:prstGeom>
          </p:spPr>
        </p:pic>
      </p:grpSp>
      <p:sp>
        <p:nvSpPr>
          <p:cNvPr id="2" name="CompanyName">
            <a:extLst>
              <a:ext uri="{FF2B5EF4-FFF2-40B4-BE49-F238E27FC236}">
                <a16:creationId xmlns:a16="http://schemas.microsoft.com/office/drawing/2014/main" id="{71227577-C2C6-9223-C2FE-5633D33877E0}"/>
              </a:ext>
            </a:extLst>
          </p:cNvPr>
          <p:cNvSpPr txBox="1"/>
          <p:nvPr/>
        </p:nvSpPr>
        <p:spPr>
          <a:xfrm>
            <a:off x="1676400" y="723900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229799"/>
                </a:solidFill>
                <a:latin typeface="Lato Black" panose="020F0A02020204030203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FoodieFinder</a:t>
            </a:r>
            <a:endParaRPr lang="en-US" sz="3200" dirty="0">
              <a:solidFill>
                <a:srgbClr val="229799"/>
              </a:solidFill>
              <a:latin typeface="Lato Black" panose="020F0A02020204030203" pitchFamily="34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3" name="Logo">
            <a:extLst>
              <a:ext uri="{FF2B5EF4-FFF2-40B4-BE49-F238E27FC236}">
                <a16:creationId xmlns:a16="http://schemas.microsoft.com/office/drawing/2014/main" id="{922901ED-103D-A125-FB6E-E51561E5E1A5}"/>
              </a:ext>
            </a:extLst>
          </p:cNvPr>
          <p:cNvSpPr/>
          <p:nvPr/>
        </p:nvSpPr>
        <p:spPr>
          <a:xfrm>
            <a:off x="914400" y="677899"/>
            <a:ext cx="640983" cy="630776"/>
          </a:xfrm>
          <a:custGeom>
            <a:avLst/>
            <a:gdLst/>
            <a:ahLst/>
            <a:cxnLst/>
            <a:rect l="l" t="t" r="r" b="b"/>
            <a:pathLst>
              <a:path w="268555" h="268555">
                <a:moveTo>
                  <a:pt x="0" y="0"/>
                </a:moveTo>
                <a:lnTo>
                  <a:pt x="268556" y="0"/>
                </a:lnTo>
                <a:lnTo>
                  <a:pt x="268556" y="268555"/>
                </a:lnTo>
                <a:lnTo>
                  <a:pt x="0" y="2685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CA518DA-E1DE-04ED-F051-FD944EB3A8C7}"/>
              </a:ext>
            </a:extLst>
          </p:cNvPr>
          <p:cNvGrpSpPr/>
          <p:nvPr/>
        </p:nvGrpSpPr>
        <p:grpSpPr>
          <a:xfrm>
            <a:off x="11541830" y="1443406"/>
            <a:ext cx="417145" cy="228126"/>
            <a:chOff x="0" y="-38100"/>
            <a:chExt cx="812800" cy="444500"/>
          </a:xfrm>
        </p:grpSpPr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20F219E8-225C-DCD2-96EE-252EFDA05C3C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4" name="TextBox 9">
              <a:extLst>
                <a:ext uri="{FF2B5EF4-FFF2-40B4-BE49-F238E27FC236}">
                  <a16:creationId xmlns:a16="http://schemas.microsoft.com/office/drawing/2014/main" id="{17325EBD-1633-632F-13FD-8BF46C362870}"/>
                </a:ext>
              </a:extLst>
            </p:cNvPr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4" name="Solution1_Heading">
            <a:extLst>
              <a:ext uri="{FF2B5EF4-FFF2-40B4-BE49-F238E27FC236}">
                <a16:creationId xmlns:a16="http://schemas.microsoft.com/office/drawing/2014/main" id="{A9FDEB35-BED7-9DDA-BDDA-7B11492281DB}"/>
              </a:ext>
            </a:extLst>
          </p:cNvPr>
          <p:cNvSpPr txBox="1"/>
          <p:nvPr/>
        </p:nvSpPr>
        <p:spPr>
          <a:xfrm>
            <a:off x="12137871" y="1360567"/>
            <a:ext cx="6551321" cy="353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940"/>
              </a:lnSpc>
            </a:pPr>
            <a:r>
              <a:rPr lang="en-US" sz="2100" b="1" dirty="0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AI-Driven Recommendations</a:t>
            </a:r>
          </a:p>
        </p:txBody>
      </p:sp>
      <p:sp>
        <p:nvSpPr>
          <p:cNvPr id="55" name="Solution1_Text">
            <a:extLst>
              <a:ext uri="{FF2B5EF4-FFF2-40B4-BE49-F238E27FC236}">
                <a16:creationId xmlns:a16="http://schemas.microsoft.com/office/drawing/2014/main" id="{F83D7C01-0174-71A3-4EAA-4C6DFAC07D9A}"/>
              </a:ext>
            </a:extLst>
          </p:cNvPr>
          <p:cNvSpPr txBox="1"/>
          <p:nvPr/>
        </p:nvSpPr>
        <p:spPr>
          <a:xfrm>
            <a:off x="11541830" y="1892988"/>
            <a:ext cx="5717470" cy="11086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940"/>
              </a:lnSpc>
            </a:pPr>
            <a:r>
              <a:rPr lang="en-US" sz="2100" dirty="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Our advanced AI algorithms analyze user preferences and dining history, delivering tailored restaurant suggestions for an enhanced experience.</a:t>
            </a:r>
          </a:p>
        </p:txBody>
      </p:sp>
      <p:sp>
        <p:nvSpPr>
          <p:cNvPr id="56" name="Solution3_Text">
            <a:extLst>
              <a:ext uri="{FF2B5EF4-FFF2-40B4-BE49-F238E27FC236}">
                <a16:creationId xmlns:a16="http://schemas.microsoft.com/office/drawing/2014/main" id="{3D735A8A-C943-E0DA-0A30-17883676EF48}"/>
              </a:ext>
            </a:extLst>
          </p:cNvPr>
          <p:cNvSpPr txBox="1"/>
          <p:nvPr/>
        </p:nvSpPr>
        <p:spPr>
          <a:xfrm>
            <a:off x="11541830" y="6321380"/>
            <a:ext cx="5717470" cy="11086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940"/>
              </a:lnSpc>
            </a:pPr>
            <a:r>
              <a:rPr lang="en-US" sz="2100" dirty="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Integration with location services provides users with up-to-date information about nearby restaurants, including wait times and special promotions.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2617D2B-8A4D-C870-0581-8F8F633BE1FC}"/>
              </a:ext>
            </a:extLst>
          </p:cNvPr>
          <p:cNvGrpSpPr/>
          <p:nvPr/>
        </p:nvGrpSpPr>
        <p:grpSpPr>
          <a:xfrm>
            <a:off x="11541830" y="5871799"/>
            <a:ext cx="417145" cy="228126"/>
            <a:chOff x="0" y="-38100"/>
            <a:chExt cx="812800" cy="444500"/>
          </a:xfrm>
        </p:grpSpPr>
        <p:sp>
          <p:nvSpPr>
            <p:cNvPr id="71" name="Freeform 15">
              <a:extLst>
                <a:ext uri="{FF2B5EF4-FFF2-40B4-BE49-F238E27FC236}">
                  <a16:creationId xmlns:a16="http://schemas.microsoft.com/office/drawing/2014/main" id="{393C9504-C5B1-C378-5E01-5EE25B915CE2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2" name="TextBox 16">
              <a:extLst>
                <a:ext uri="{FF2B5EF4-FFF2-40B4-BE49-F238E27FC236}">
                  <a16:creationId xmlns:a16="http://schemas.microsoft.com/office/drawing/2014/main" id="{89972FCA-2B57-F260-6467-D7A25DCE730D}"/>
                </a:ext>
              </a:extLst>
            </p:cNvPr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8" name="Solution3_Heading">
            <a:extLst>
              <a:ext uri="{FF2B5EF4-FFF2-40B4-BE49-F238E27FC236}">
                <a16:creationId xmlns:a16="http://schemas.microsoft.com/office/drawing/2014/main" id="{BF651E0B-7221-7883-4553-8F5749A003F2}"/>
              </a:ext>
            </a:extLst>
          </p:cNvPr>
          <p:cNvSpPr txBox="1"/>
          <p:nvPr/>
        </p:nvSpPr>
        <p:spPr>
          <a:xfrm>
            <a:off x="12137871" y="5788959"/>
            <a:ext cx="5995420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940"/>
              </a:lnSpc>
            </a:pPr>
            <a:r>
              <a:rPr lang="en-US" sz="2100" b="1" dirty="0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Real-Time Updates</a:t>
            </a:r>
          </a:p>
        </p:txBody>
      </p:sp>
      <p:sp>
        <p:nvSpPr>
          <p:cNvPr id="66" name="Solution2_Text">
            <a:extLst>
              <a:ext uri="{FF2B5EF4-FFF2-40B4-BE49-F238E27FC236}">
                <a16:creationId xmlns:a16="http://schemas.microsoft.com/office/drawing/2014/main" id="{7DA31512-37D9-3541-29CB-984A93C47257}"/>
              </a:ext>
            </a:extLst>
          </p:cNvPr>
          <p:cNvSpPr txBox="1"/>
          <p:nvPr/>
        </p:nvSpPr>
        <p:spPr>
          <a:xfrm>
            <a:off x="11541830" y="4088110"/>
            <a:ext cx="5717470" cy="1096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940"/>
              </a:lnSpc>
            </a:pPr>
            <a:r>
              <a:rPr lang="en-US" sz="2100" dirty="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The app's intuitive design and easy navigation allow users to quickly find their next dining destination without hassle.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472377F-933C-F257-40F2-F002909CAA73}"/>
              </a:ext>
            </a:extLst>
          </p:cNvPr>
          <p:cNvGrpSpPr/>
          <p:nvPr/>
        </p:nvGrpSpPr>
        <p:grpSpPr>
          <a:xfrm>
            <a:off x="11541830" y="3626622"/>
            <a:ext cx="417145" cy="228127"/>
            <a:chOff x="0" y="-38100"/>
            <a:chExt cx="812800" cy="444500"/>
          </a:xfrm>
        </p:grpSpPr>
        <p:sp>
          <p:nvSpPr>
            <p:cNvPr id="69" name="Freeform 21">
              <a:extLst>
                <a:ext uri="{FF2B5EF4-FFF2-40B4-BE49-F238E27FC236}">
                  <a16:creationId xmlns:a16="http://schemas.microsoft.com/office/drawing/2014/main" id="{8BDB4F7D-E89C-FCD4-9D06-6F52DC83E87E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0" name="TextBox 22">
              <a:extLst>
                <a:ext uri="{FF2B5EF4-FFF2-40B4-BE49-F238E27FC236}">
                  <a16:creationId xmlns:a16="http://schemas.microsoft.com/office/drawing/2014/main" id="{68B2FFDA-C432-AD88-76E0-7C848828785D}"/>
                </a:ext>
              </a:extLst>
            </p:cNvPr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8" name="Solution2_Heading">
            <a:extLst>
              <a:ext uri="{FF2B5EF4-FFF2-40B4-BE49-F238E27FC236}">
                <a16:creationId xmlns:a16="http://schemas.microsoft.com/office/drawing/2014/main" id="{B1367D9C-6017-7D35-46C2-B839E10D0A74}"/>
              </a:ext>
            </a:extLst>
          </p:cNvPr>
          <p:cNvSpPr txBox="1"/>
          <p:nvPr/>
        </p:nvSpPr>
        <p:spPr>
          <a:xfrm>
            <a:off x="12137871" y="3555690"/>
            <a:ext cx="5717470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940"/>
              </a:lnSpc>
            </a:pPr>
            <a:r>
              <a:rPr lang="en-US" sz="2100" b="1" dirty="0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User-Friendly Interface</a:t>
            </a:r>
          </a:p>
        </p:txBody>
      </p:sp>
      <p:sp>
        <p:nvSpPr>
          <p:cNvPr id="61" name="Solution4_Text">
            <a:extLst>
              <a:ext uri="{FF2B5EF4-FFF2-40B4-BE49-F238E27FC236}">
                <a16:creationId xmlns:a16="http://schemas.microsoft.com/office/drawing/2014/main" id="{FA4ADCC4-E6D5-DFC1-FE1C-872ADBFA8CDE}"/>
              </a:ext>
            </a:extLst>
          </p:cNvPr>
          <p:cNvSpPr txBox="1"/>
          <p:nvPr/>
        </p:nvSpPr>
        <p:spPr>
          <a:xfrm>
            <a:off x="11523288" y="8572500"/>
            <a:ext cx="5717470" cy="1096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940"/>
              </a:lnSpc>
            </a:pPr>
            <a:r>
              <a:rPr lang="en-US" sz="2100" dirty="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By fostering a vibrant online community, FoodieFinder encourages users to share experiences and recommendations, enriching the overall dining exploration process.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5DB566B-9066-5907-BC9D-B88DE36B78BB}"/>
              </a:ext>
            </a:extLst>
          </p:cNvPr>
          <p:cNvGrpSpPr/>
          <p:nvPr/>
        </p:nvGrpSpPr>
        <p:grpSpPr>
          <a:xfrm>
            <a:off x="11523288" y="8111012"/>
            <a:ext cx="417145" cy="228127"/>
            <a:chOff x="0" y="-38100"/>
            <a:chExt cx="812800" cy="444500"/>
          </a:xfrm>
        </p:grpSpPr>
        <p:sp>
          <p:nvSpPr>
            <p:cNvPr id="64" name="Freeform 27">
              <a:extLst>
                <a:ext uri="{FF2B5EF4-FFF2-40B4-BE49-F238E27FC236}">
                  <a16:creationId xmlns:a16="http://schemas.microsoft.com/office/drawing/2014/main" id="{83A9038C-1DB6-0127-2823-E16BA5794231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5" name="TextBox 28">
              <a:extLst>
                <a:ext uri="{FF2B5EF4-FFF2-40B4-BE49-F238E27FC236}">
                  <a16:creationId xmlns:a16="http://schemas.microsoft.com/office/drawing/2014/main" id="{4BBB8B3C-DB1A-990F-8FE5-8BF5C0A8880B}"/>
                </a:ext>
              </a:extLst>
            </p:cNvPr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3" name="Solution4_Heading">
            <a:extLst>
              <a:ext uri="{FF2B5EF4-FFF2-40B4-BE49-F238E27FC236}">
                <a16:creationId xmlns:a16="http://schemas.microsoft.com/office/drawing/2014/main" id="{FC7398C4-119C-4DC2-6693-EF82FED8E772}"/>
              </a:ext>
            </a:extLst>
          </p:cNvPr>
          <p:cNvSpPr txBox="1"/>
          <p:nvPr/>
        </p:nvSpPr>
        <p:spPr>
          <a:xfrm>
            <a:off x="12119329" y="8040078"/>
            <a:ext cx="5717470" cy="353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940"/>
              </a:lnSpc>
            </a:pPr>
            <a:r>
              <a:rPr lang="en-US" sz="2100" b="1" dirty="0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Community Engagement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12250795" y="-4232744"/>
            <a:ext cx="9376244" cy="9376244"/>
          </a:xfrm>
          <a:custGeom>
            <a:avLst/>
            <a:gdLst/>
            <a:ahLst/>
            <a:cxnLst/>
            <a:rect l="l" t="t" r="r" b="b"/>
            <a:pathLst>
              <a:path w="9376244" h="9376244">
                <a:moveTo>
                  <a:pt x="0" y="0"/>
                </a:moveTo>
                <a:lnTo>
                  <a:pt x="9376244" y="0"/>
                </a:lnTo>
                <a:lnTo>
                  <a:pt x="9376244" y="9376244"/>
                </a:lnTo>
                <a:lnTo>
                  <a:pt x="0" y="93762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7331184" y="2715179"/>
            <a:ext cx="9934287" cy="26210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868"/>
              </a:lnSpc>
            </a:pPr>
            <a:r>
              <a:rPr lang="en-US" sz="11610" b="1" dirty="0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Product Overview</a:t>
            </a:r>
          </a:p>
        </p:txBody>
      </p:sp>
      <p:sp>
        <p:nvSpPr>
          <p:cNvPr id="7" name="ProductOverview"/>
          <p:cNvSpPr txBox="1"/>
          <p:nvPr/>
        </p:nvSpPr>
        <p:spPr>
          <a:xfrm>
            <a:off x="8488592" y="6424961"/>
            <a:ext cx="8275408" cy="14564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dirty="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Our app connects users with local dining options tailored to their preferences, ensuring they never miss out on a unique culinary adventure. With features like user-friendly navigation and real-time location services, FoodieFinder enhances the food discovery journey.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7666" y="3075630"/>
            <a:ext cx="2537567" cy="253756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-59890" r="-5989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565233" y="3075630"/>
            <a:ext cx="2378367" cy="2537567"/>
            <a:chOff x="0" y="0"/>
            <a:chExt cx="1203951" cy="54763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03951" cy="547631"/>
            </a:xfrm>
            <a:custGeom>
              <a:avLst/>
              <a:gdLst/>
              <a:ahLst/>
              <a:cxnLst/>
              <a:rect l="l" t="t" r="r" b="b"/>
              <a:pathLst>
                <a:path w="1203951" h="547631">
                  <a:moveTo>
                    <a:pt x="0" y="0"/>
                  </a:moveTo>
                  <a:lnTo>
                    <a:pt x="1203951" y="0"/>
                  </a:lnTo>
                  <a:lnTo>
                    <a:pt x="1203951" y="547631"/>
                  </a:lnTo>
                  <a:lnTo>
                    <a:pt x="0" y="547631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203951" cy="5857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857496" y="3705626"/>
            <a:ext cx="359146" cy="179573"/>
            <a:chOff x="0" y="0"/>
            <a:chExt cx="812800" cy="4064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43737" tIns="43737" rIns="43737" bIns="43737" rtlCol="0" anchor="ctr"/>
            <a:lstStyle/>
            <a:p>
              <a:pPr algn="ctr">
                <a:lnSpc>
                  <a:spcPts val="251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27666" y="6720733"/>
            <a:ext cx="2537567" cy="2537567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4"/>
              <a:stretch>
                <a:fillRect l="-38888" r="-3888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3565233" y="6720733"/>
            <a:ext cx="2378367" cy="2537567"/>
            <a:chOff x="0" y="0"/>
            <a:chExt cx="1203951" cy="54763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03951" cy="547631"/>
            </a:xfrm>
            <a:custGeom>
              <a:avLst/>
              <a:gdLst/>
              <a:ahLst/>
              <a:cxnLst/>
              <a:rect l="l" t="t" r="r" b="b"/>
              <a:pathLst>
                <a:path w="1203951" h="547631">
                  <a:moveTo>
                    <a:pt x="0" y="0"/>
                  </a:moveTo>
                  <a:lnTo>
                    <a:pt x="1203951" y="0"/>
                  </a:lnTo>
                  <a:lnTo>
                    <a:pt x="1203951" y="547631"/>
                  </a:lnTo>
                  <a:lnTo>
                    <a:pt x="0" y="547631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1203951" cy="5857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3857496" y="7350729"/>
            <a:ext cx="359146" cy="179573"/>
            <a:chOff x="0" y="0"/>
            <a:chExt cx="812800" cy="4064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43737" tIns="43737" rIns="43737" bIns="43737" rtlCol="0" anchor="ctr"/>
            <a:lstStyle/>
            <a:p>
              <a:pPr algn="ctr">
                <a:lnSpc>
                  <a:spcPts val="2519"/>
                </a:lnSpc>
              </a:pPr>
              <a:endParaRPr/>
            </a:p>
          </p:txBody>
        </p:sp>
      </p:grpSp>
      <p:sp>
        <p:nvSpPr>
          <p:cNvPr id="2" name="CompanyName">
            <a:extLst>
              <a:ext uri="{FF2B5EF4-FFF2-40B4-BE49-F238E27FC236}">
                <a16:creationId xmlns:a16="http://schemas.microsoft.com/office/drawing/2014/main" id="{1CB62C19-A61A-6442-52B7-EA25607FED9D}"/>
              </a:ext>
            </a:extLst>
          </p:cNvPr>
          <p:cNvSpPr txBox="1"/>
          <p:nvPr/>
        </p:nvSpPr>
        <p:spPr>
          <a:xfrm>
            <a:off x="1676400" y="723900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229799"/>
                </a:solidFill>
                <a:latin typeface="Lato Black" panose="020F0A02020204030203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FoodieFinder</a:t>
            </a:r>
            <a:endParaRPr lang="en-US" sz="3200" dirty="0">
              <a:solidFill>
                <a:srgbClr val="229799"/>
              </a:solidFill>
              <a:latin typeface="Lato Black" panose="020F0A02020204030203" pitchFamily="34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3" name="Logo">
            <a:extLst>
              <a:ext uri="{FF2B5EF4-FFF2-40B4-BE49-F238E27FC236}">
                <a16:creationId xmlns:a16="http://schemas.microsoft.com/office/drawing/2014/main" id="{9CDFD642-000E-9E5C-3005-7553ED79C6DE}"/>
              </a:ext>
            </a:extLst>
          </p:cNvPr>
          <p:cNvSpPr/>
          <p:nvPr/>
        </p:nvSpPr>
        <p:spPr>
          <a:xfrm>
            <a:off x="914400" y="677899"/>
            <a:ext cx="640983" cy="630776"/>
          </a:xfrm>
          <a:custGeom>
            <a:avLst/>
            <a:gdLst/>
            <a:ahLst/>
            <a:cxnLst/>
            <a:rect l="l" t="t" r="r" b="b"/>
            <a:pathLst>
              <a:path w="268555" h="268555">
                <a:moveTo>
                  <a:pt x="0" y="0"/>
                </a:moveTo>
                <a:lnTo>
                  <a:pt x="268556" y="0"/>
                </a:lnTo>
                <a:lnTo>
                  <a:pt x="268556" y="268555"/>
                </a:lnTo>
                <a:lnTo>
                  <a:pt x="0" y="2685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3563178" y="6663218"/>
            <a:ext cx="11161644" cy="5190164"/>
          </a:xfrm>
          <a:custGeom>
            <a:avLst/>
            <a:gdLst/>
            <a:ahLst/>
            <a:cxnLst/>
            <a:rect l="l" t="t" r="r" b="b"/>
            <a:pathLst>
              <a:path w="11161644" h="5190164">
                <a:moveTo>
                  <a:pt x="0" y="0"/>
                </a:moveTo>
                <a:lnTo>
                  <a:pt x="11161644" y="0"/>
                </a:lnTo>
                <a:lnTo>
                  <a:pt x="11161644" y="5190164"/>
                </a:lnTo>
                <a:lnTo>
                  <a:pt x="0" y="51901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2391337"/>
            <a:ext cx="8990318" cy="1373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68"/>
              </a:lnSpc>
            </a:pPr>
            <a:r>
              <a:rPr lang="en-US" sz="11610" b="1" dirty="0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Market Size</a:t>
            </a:r>
          </a:p>
        </p:txBody>
      </p:sp>
      <p:sp>
        <p:nvSpPr>
          <p:cNvPr id="7" name="Freeform 7"/>
          <p:cNvSpPr/>
          <p:nvPr/>
        </p:nvSpPr>
        <p:spPr>
          <a:xfrm>
            <a:off x="12250795" y="-4232744"/>
            <a:ext cx="9376244" cy="9376244"/>
          </a:xfrm>
          <a:custGeom>
            <a:avLst/>
            <a:gdLst/>
            <a:ahLst/>
            <a:cxnLst/>
            <a:rect l="l" t="t" r="r" b="b"/>
            <a:pathLst>
              <a:path w="9376244" h="9376244">
                <a:moveTo>
                  <a:pt x="0" y="0"/>
                </a:moveTo>
                <a:lnTo>
                  <a:pt x="9376244" y="0"/>
                </a:lnTo>
                <a:lnTo>
                  <a:pt x="9376244" y="9376244"/>
                </a:lnTo>
                <a:lnTo>
                  <a:pt x="0" y="93762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MarketSize_Text"/>
          <p:cNvSpPr txBox="1"/>
          <p:nvPr/>
        </p:nvSpPr>
        <p:spPr>
          <a:xfrm>
            <a:off x="10629523" y="1234404"/>
            <a:ext cx="6843964" cy="1851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dirty="0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The global online food delivery market is rapidly growing, projected to reach approximately $200 Billion by 2025, presenting significant opportunities for FoodieFinder.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282529" y="5297068"/>
            <a:ext cx="3410565" cy="881986"/>
            <a:chOff x="0" y="0"/>
            <a:chExt cx="898256" cy="2322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98256" cy="232293"/>
            </a:xfrm>
            <a:custGeom>
              <a:avLst/>
              <a:gdLst/>
              <a:ahLst/>
              <a:cxnLst/>
              <a:rect l="l" t="t" r="r" b="b"/>
              <a:pathLst>
                <a:path w="898256" h="232293">
                  <a:moveTo>
                    <a:pt x="0" y="0"/>
                  </a:moveTo>
                  <a:lnTo>
                    <a:pt x="898256" y="0"/>
                  </a:lnTo>
                  <a:lnTo>
                    <a:pt x="898256" y="232293"/>
                  </a:lnTo>
                  <a:lnTo>
                    <a:pt x="0" y="232293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98256" cy="2703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Total_Available_Market"/>
          <p:cNvSpPr txBox="1"/>
          <p:nvPr/>
        </p:nvSpPr>
        <p:spPr>
          <a:xfrm>
            <a:off x="1616012" y="5536200"/>
            <a:ext cx="2743597" cy="5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9"/>
              </a:lnSpc>
            </a:pPr>
            <a:r>
              <a:rPr lang="en-US" sz="3185" b="1" dirty="0">
                <a:solidFill>
                  <a:srgbClr val="F5F5F5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$200 Billion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85206" y="5375716"/>
            <a:ext cx="2605210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9"/>
              </a:lnSpc>
            </a:pPr>
            <a:r>
              <a:rPr lang="en-US" sz="1200" b="1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Total Available Market (TAM)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3593873" y="5297068"/>
            <a:ext cx="3410565" cy="881986"/>
            <a:chOff x="0" y="0"/>
            <a:chExt cx="898256" cy="23229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98256" cy="232293"/>
            </a:xfrm>
            <a:custGeom>
              <a:avLst/>
              <a:gdLst/>
              <a:ahLst/>
              <a:cxnLst/>
              <a:rect l="l" t="t" r="r" b="b"/>
              <a:pathLst>
                <a:path w="898256" h="232293">
                  <a:moveTo>
                    <a:pt x="0" y="0"/>
                  </a:moveTo>
                  <a:lnTo>
                    <a:pt x="898256" y="0"/>
                  </a:lnTo>
                  <a:lnTo>
                    <a:pt x="898256" y="232293"/>
                  </a:lnTo>
                  <a:lnTo>
                    <a:pt x="0" y="232293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98256" cy="2703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9" name="Serviceable_Earnable_Market"/>
          <p:cNvSpPr txBox="1"/>
          <p:nvPr/>
        </p:nvSpPr>
        <p:spPr>
          <a:xfrm>
            <a:off x="13912970" y="5536200"/>
            <a:ext cx="2772372" cy="5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9"/>
              </a:lnSpc>
            </a:pPr>
            <a:r>
              <a:rPr lang="en-US" sz="3185" b="1" dirty="0">
                <a:solidFill>
                  <a:srgbClr val="F5F5F5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$10 Billion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760396" y="5375716"/>
            <a:ext cx="3077518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9"/>
              </a:lnSpc>
            </a:pPr>
            <a:r>
              <a:rPr lang="en-US" sz="1200" b="1" dirty="0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Serviceable Earnable Market (SOM)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7438718" y="4489553"/>
            <a:ext cx="3410565" cy="881986"/>
            <a:chOff x="0" y="0"/>
            <a:chExt cx="898256" cy="23229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98256" cy="232293"/>
            </a:xfrm>
            <a:custGeom>
              <a:avLst/>
              <a:gdLst/>
              <a:ahLst/>
              <a:cxnLst/>
              <a:rect l="l" t="t" r="r" b="b"/>
              <a:pathLst>
                <a:path w="898256" h="232293">
                  <a:moveTo>
                    <a:pt x="0" y="0"/>
                  </a:moveTo>
                  <a:lnTo>
                    <a:pt x="898256" y="0"/>
                  </a:lnTo>
                  <a:lnTo>
                    <a:pt x="898256" y="232293"/>
                  </a:lnTo>
                  <a:lnTo>
                    <a:pt x="0" y="232293"/>
                  </a:lnTo>
                  <a:close/>
                </a:path>
              </a:pathLst>
            </a:custGeom>
            <a:solidFill>
              <a:srgbClr val="22979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898256" cy="2703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5" name="Serviceable_Available_Market"/>
          <p:cNvSpPr txBox="1"/>
          <p:nvPr/>
        </p:nvSpPr>
        <p:spPr>
          <a:xfrm>
            <a:off x="7746253" y="4728686"/>
            <a:ext cx="2795494" cy="5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9"/>
              </a:lnSpc>
            </a:pPr>
            <a:r>
              <a:rPr lang="en-US" sz="3185" b="1" dirty="0">
                <a:solidFill>
                  <a:srgbClr val="F5F5F5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$40 Billion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658477" y="4568202"/>
            <a:ext cx="2971046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9"/>
              </a:lnSpc>
            </a:pPr>
            <a:r>
              <a:rPr lang="en-US" sz="1200" b="1" dirty="0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Serviceable Available Market (SAM)</a:t>
            </a:r>
          </a:p>
        </p:txBody>
      </p:sp>
      <p:sp>
        <p:nvSpPr>
          <p:cNvPr id="2" name="CompanyName">
            <a:extLst>
              <a:ext uri="{FF2B5EF4-FFF2-40B4-BE49-F238E27FC236}">
                <a16:creationId xmlns:a16="http://schemas.microsoft.com/office/drawing/2014/main" id="{DAEB0BB1-5498-1A6D-0090-DC64EC74D4E2}"/>
              </a:ext>
            </a:extLst>
          </p:cNvPr>
          <p:cNvSpPr txBox="1"/>
          <p:nvPr/>
        </p:nvSpPr>
        <p:spPr>
          <a:xfrm>
            <a:off x="1676400" y="723900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229799"/>
                </a:solidFill>
                <a:latin typeface="Lato Black" panose="020F0A02020204030203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FoodieFinder</a:t>
            </a:r>
            <a:endParaRPr lang="en-US" sz="3200" dirty="0">
              <a:solidFill>
                <a:srgbClr val="229799"/>
              </a:solidFill>
              <a:latin typeface="Lato Black" panose="020F0A02020204030203" pitchFamily="34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4" name="Logo">
            <a:extLst>
              <a:ext uri="{FF2B5EF4-FFF2-40B4-BE49-F238E27FC236}">
                <a16:creationId xmlns:a16="http://schemas.microsoft.com/office/drawing/2014/main" id="{B5A91D63-53F8-056B-5EC7-7BA848EEBFBA}"/>
              </a:ext>
            </a:extLst>
          </p:cNvPr>
          <p:cNvSpPr/>
          <p:nvPr/>
        </p:nvSpPr>
        <p:spPr>
          <a:xfrm>
            <a:off x="914400" y="677899"/>
            <a:ext cx="640983" cy="630776"/>
          </a:xfrm>
          <a:custGeom>
            <a:avLst/>
            <a:gdLst/>
            <a:ahLst/>
            <a:cxnLst/>
            <a:rect l="l" t="t" r="r" b="b"/>
            <a:pathLst>
              <a:path w="268555" h="268555">
                <a:moveTo>
                  <a:pt x="0" y="0"/>
                </a:moveTo>
                <a:lnTo>
                  <a:pt x="268556" y="0"/>
                </a:lnTo>
                <a:lnTo>
                  <a:pt x="268556" y="268555"/>
                </a:lnTo>
                <a:lnTo>
                  <a:pt x="0" y="2685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609600" y="3238500"/>
            <a:ext cx="12268200" cy="62170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955"/>
              </a:lnSpc>
            </a:pPr>
            <a:r>
              <a:rPr lang="en-US" sz="26000" b="1" dirty="0">
                <a:solidFill>
                  <a:srgbClr val="22979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Thank You!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830728" y="6949340"/>
            <a:ext cx="1841118" cy="278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5"/>
              </a:lnSpc>
            </a:pPr>
            <a:r>
              <a:rPr lang="en-US" sz="1711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Address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830728" y="7329547"/>
            <a:ext cx="3428572" cy="247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53"/>
              </a:lnSpc>
              <a:spcBef>
                <a:spcPct val="0"/>
              </a:spcBef>
            </a:pPr>
            <a:r>
              <a:rPr lang="en-US" sz="1466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123 Anywhere St.,  Any City, ST 12345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830728" y="5232463"/>
            <a:ext cx="1061765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Telephone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830728" y="5622219"/>
            <a:ext cx="1543968" cy="273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+123-456-7890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830728" y="8630562"/>
            <a:ext cx="1897586" cy="278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5"/>
              </a:lnSpc>
            </a:pPr>
            <a:r>
              <a:rPr lang="en-US" sz="1711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Website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830728" y="9010769"/>
            <a:ext cx="2303806" cy="247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53"/>
              </a:lnSpc>
            </a:pPr>
            <a:r>
              <a:rPr lang="en-US" sz="1466">
                <a:solidFill>
                  <a:srgbClr val="229799"/>
                </a:solidFill>
                <a:latin typeface="Open Sauce"/>
                <a:ea typeface="Open Sauce"/>
                <a:cs typeface="Open Sauce"/>
                <a:sym typeface="Open Sauce"/>
              </a:rPr>
              <a:t>www.reallygreatsite.com </a:t>
            </a:r>
          </a:p>
        </p:txBody>
      </p:sp>
      <p:sp>
        <p:nvSpPr>
          <p:cNvPr id="12" name="Freeform 12"/>
          <p:cNvSpPr/>
          <p:nvPr/>
        </p:nvSpPr>
        <p:spPr>
          <a:xfrm>
            <a:off x="12250795" y="-4232744"/>
            <a:ext cx="9376244" cy="9376244"/>
          </a:xfrm>
          <a:custGeom>
            <a:avLst/>
            <a:gdLst/>
            <a:ahLst/>
            <a:cxnLst/>
            <a:rect l="l" t="t" r="r" b="b"/>
            <a:pathLst>
              <a:path w="9376244" h="9376244">
                <a:moveTo>
                  <a:pt x="0" y="0"/>
                </a:moveTo>
                <a:lnTo>
                  <a:pt x="9376244" y="0"/>
                </a:lnTo>
                <a:lnTo>
                  <a:pt x="9376244" y="9376244"/>
                </a:lnTo>
                <a:lnTo>
                  <a:pt x="0" y="93762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CompanyName">
            <a:extLst>
              <a:ext uri="{FF2B5EF4-FFF2-40B4-BE49-F238E27FC236}">
                <a16:creationId xmlns:a16="http://schemas.microsoft.com/office/drawing/2014/main" id="{04CED88E-ECED-A119-ABD2-02E3915017BE}"/>
              </a:ext>
            </a:extLst>
          </p:cNvPr>
          <p:cNvSpPr txBox="1"/>
          <p:nvPr/>
        </p:nvSpPr>
        <p:spPr>
          <a:xfrm>
            <a:off x="3048000" y="1075211"/>
            <a:ext cx="5257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>
                <a:solidFill>
                  <a:srgbClr val="229799"/>
                </a:solidFill>
                <a:latin typeface="Lato Black" panose="020F0A02020204030203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FoodieFinder</a:t>
            </a:r>
            <a:endParaRPr lang="en-US" sz="5400" dirty="0">
              <a:solidFill>
                <a:srgbClr val="229799"/>
              </a:solidFill>
              <a:latin typeface="Lato Black" panose="020F0A02020204030203" pitchFamily="34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15" name="Logo">
            <a:extLst>
              <a:ext uri="{FF2B5EF4-FFF2-40B4-BE49-F238E27FC236}">
                <a16:creationId xmlns:a16="http://schemas.microsoft.com/office/drawing/2014/main" id="{D255E8E4-B576-B8EF-8347-F53FD8422E2C}"/>
              </a:ext>
            </a:extLst>
          </p:cNvPr>
          <p:cNvSpPr/>
          <p:nvPr/>
        </p:nvSpPr>
        <p:spPr>
          <a:xfrm>
            <a:off x="1752600" y="860052"/>
            <a:ext cx="1174383" cy="1176589"/>
          </a:xfrm>
          <a:custGeom>
            <a:avLst/>
            <a:gdLst/>
            <a:ahLst/>
            <a:cxnLst/>
            <a:rect l="l" t="t" r="r" b="b"/>
            <a:pathLst>
              <a:path w="268555" h="268555">
                <a:moveTo>
                  <a:pt x="0" y="0"/>
                </a:moveTo>
                <a:lnTo>
                  <a:pt x="268556" y="0"/>
                </a:lnTo>
                <a:lnTo>
                  <a:pt x="268556" y="268555"/>
                </a:lnTo>
                <a:lnTo>
                  <a:pt x="0" y="2685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348</Words>
  <Application>Microsoft Office PowerPoint</Application>
  <PresentationFormat>Custom</PresentationFormat>
  <Paragraphs>50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Open Sauce Bold</vt:lpstr>
      <vt:lpstr>Open Sauce Semi-Bold</vt:lpstr>
      <vt:lpstr>Open Sauce</vt:lpstr>
      <vt:lpstr>Lato Black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Gray and Green Modern Business Pitch Deck Presentation</dc:title>
  <dc:creator>Ahad Imran</dc:creator>
  <cp:lastModifiedBy>Ahad Imran</cp:lastModifiedBy>
  <cp:revision>17</cp:revision>
  <dcterms:created xsi:type="dcterms:W3CDTF">2006-08-16T00:00:00Z</dcterms:created>
  <dcterms:modified xsi:type="dcterms:W3CDTF">2025-04-11T23:39:18Z</dcterms:modified>
  <dc:identifier>DAGj41OutsY</dc:identifier>
</cp:coreProperties>
</file>

<file path=docProps/thumbnail.jpeg>
</file>